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ink/ink1.xml" ContentType="application/inkml+xml"/>
  <Override PartName="/ppt/notesSlides/notesSlide53.xml" ContentType="application/vnd.openxmlformats-officedocument.presentationml.notesSlide+xml"/>
  <Override PartName="/ppt/ink/ink2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7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380" r:id="rId15"/>
    <p:sldId id="432" r:id="rId16"/>
    <p:sldId id="435" r:id="rId17"/>
    <p:sldId id="438" r:id="rId18"/>
    <p:sldId id="439" r:id="rId19"/>
    <p:sldId id="437" r:id="rId20"/>
    <p:sldId id="440" r:id="rId21"/>
    <p:sldId id="441" r:id="rId22"/>
    <p:sldId id="412" r:id="rId23"/>
    <p:sldId id="442" r:id="rId24"/>
    <p:sldId id="444" r:id="rId25"/>
    <p:sldId id="413" r:id="rId26"/>
    <p:sldId id="334" r:id="rId27"/>
    <p:sldId id="335" r:id="rId28"/>
    <p:sldId id="338" r:id="rId29"/>
    <p:sldId id="339" r:id="rId30"/>
    <p:sldId id="343" r:id="rId31"/>
    <p:sldId id="345" r:id="rId32"/>
    <p:sldId id="415" r:id="rId33"/>
    <p:sldId id="473" r:id="rId34"/>
    <p:sldId id="445" r:id="rId35"/>
    <p:sldId id="416" r:id="rId36"/>
    <p:sldId id="456" r:id="rId37"/>
    <p:sldId id="467" r:id="rId38"/>
    <p:sldId id="469" r:id="rId39"/>
    <p:sldId id="470" r:id="rId40"/>
    <p:sldId id="472" r:id="rId41"/>
    <p:sldId id="465" r:id="rId42"/>
    <p:sldId id="368" r:id="rId43"/>
    <p:sldId id="447" r:id="rId44"/>
    <p:sldId id="371" r:id="rId45"/>
    <p:sldId id="474" r:id="rId46"/>
    <p:sldId id="288" r:id="rId47"/>
    <p:sldId id="375" r:id="rId48"/>
    <p:sldId id="353" r:id="rId49"/>
    <p:sldId id="421" r:id="rId50"/>
    <p:sldId id="422" r:id="rId51"/>
    <p:sldId id="448" r:id="rId52"/>
    <p:sldId id="355" r:id="rId53"/>
    <p:sldId id="475" r:id="rId54"/>
    <p:sldId id="479" r:id="rId55"/>
    <p:sldId id="449" r:id="rId56"/>
    <p:sldId id="376" r:id="rId57"/>
    <p:sldId id="450" r:id="rId58"/>
    <p:sldId id="425" r:id="rId59"/>
    <p:sldId id="451" r:id="rId60"/>
    <p:sldId id="289" r:id="rId61"/>
    <p:sldId id="453" r:id="rId62"/>
    <p:sldId id="365" r:id="rId63"/>
    <p:sldId id="478" r:id="rId64"/>
    <p:sldId id="476" r:id="rId65"/>
    <p:sldId id="47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4713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next two bullets mentioning units of \lambda and roughly the width of the band diagonal.</a:t>
            </a:r>
          </a:p>
          <a:p>
            <a:r>
              <a:rPr lang="en-US" dirty="0"/>
              <a:t>Mention \lambda label in plots.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will look at how wave functions transform under SRG transformations using the deuteron as an example.</a:t>
            </a:r>
          </a:p>
          <a:p>
            <a:r>
              <a:rPr lang="en-US" dirty="0"/>
              <a:t>Explain figure (y-axis, red/black, solid/dashed, SRC).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 first bullet.</a:t>
            </a:r>
          </a:p>
          <a:p>
            <a:r>
              <a:rPr lang="en-US" dirty="0"/>
              <a:t>The SRC physics is shifted to the operators at low RG resolution which can be seen in the following equation.</a:t>
            </a:r>
          </a:p>
          <a:p>
            <a:r>
              <a:rPr lang="en-US" dirty="0"/>
              <a:t>Explain equation.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8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example, I’ll show how this can be applied to the momentum distribution of deuteron by evolving both the wave function and momentum projection operator given by \</a:t>
            </a:r>
            <a:r>
              <a:rPr lang="en-US" dirty="0" err="1"/>
              <a:t>ataq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3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Explain what this figure is first: This is the evolved momentum projection operator in momentum space for a particular q value: so U and </a:t>
            </a:r>
            <a:r>
              <a:rPr lang="en-US" sz="1200" dirty="0" err="1">
                <a:solidFill>
                  <a:srgbClr val="C00000"/>
                </a:solidFill>
              </a:rPr>
              <a:t>Udag</a:t>
            </a:r>
            <a:r>
              <a:rPr lang="en-US" sz="1200" dirty="0">
                <a:solidFill>
                  <a:srgbClr val="C00000"/>
                </a:solidFill>
              </a:rPr>
              <a:t> applied to \</a:t>
            </a:r>
            <a:r>
              <a:rPr lang="en-US" sz="1200" dirty="0" err="1">
                <a:solidFill>
                  <a:srgbClr val="C00000"/>
                </a:solidFill>
              </a:rPr>
              <a:t>ataq</a:t>
            </a:r>
            <a:r>
              <a:rPr lang="en-US" sz="1200" dirty="0">
                <a:solidFill>
                  <a:srgbClr val="C00000"/>
                </a:solidFill>
              </a:rPr>
              <a:t> for q=3.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17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Explain key features: Discretized delta function, RG scale, smooth induced contributions at low momentum reproduce UV physics of the original NN potential.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8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Reiterate: evolved operator has smooth low-k induced contributions (which are smeared delta functions in coordinate space).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6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next figure in great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40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the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06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Experiments have recently been able to isolate processes where SRC physics is dominant and well described by SRC phenomenology such as the Generalized Contact Formalism (GCF) or Low-order Correlation operator Approximation.</a:t>
            </a:r>
          </a:p>
          <a:p>
            <a:r>
              <a:rPr lang="en-US" dirty="0"/>
              <a:t>To start, I’ll posit this question here and ask how are SRCs defined?</a:t>
            </a:r>
          </a:p>
          <a:p>
            <a:r>
              <a:rPr lang="en-US" dirty="0"/>
              <a:t>This technically depends on the resolution scale.</a:t>
            </a:r>
          </a:p>
          <a:p>
            <a:r>
              <a:rPr lang="en-US" dirty="0"/>
              <a:t>I specifically mean the RG resolution scale which is set by the Hamiltonian by this parameter \Lambda.</a:t>
            </a:r>
          </a:p>
          <a:p>
            <a:r>
              <a:rPr lang="en-US" dirty="0"/>
              <a:t>\Lambda roughly corresponds to the max momenta in low-energy wave functions of the Hamiltonian.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7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Read the last bullet. Emphasize that the expectation value will not change but the underlying calculation itself does.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5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next walk through how this works with second quantized formulas.</a:t>
            </a:r>
          </a:p>
          <a:p>
            <a:r>
              <a:rPr lang="en-US" dirty="0"/>
              <a:t>The two operators we’ll consider are the single-nucleon and pair momentum distribution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87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expand the SRG transformation to 2-body level, so 1 + this two body term: \delta U.</a:t>
            </a:r>
          </a:p>
          <a:p>
            <a:r>
              <a:rPr lang="en-US" dirty="0"/>
              <a:t>Read last bullet (and inherits the symmetries of the NN potential like Galilean invariance and expansion in partial waves).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81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strategy is to apply WT to evaluate the evolved operator truncating 3-body and higher terms.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36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the expression for the single-nucleon momentum distribution looks like after truncating at the 2-body level.</a:t>
            </a:r>
          </a:p>
          <a:p>
            <a:r>
              <a:rPr lang="en-US" dirty="0"/>
              <a:t>Go through each term.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</a:t>
            </a:r>
          </a:p>
          <a:p>
            <a:r>
              <a:rPr lang="en-US" dirty="0"/>
              <a:t>Here is the full result with the high RG resolution wave function and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first compare high and low RG resolutions looking at the nuclear wave function first.</a:t>
            </a:r>
          </a:p>
          <a:p>
            <a:r>
              <a:rPr lang="en-US" dirty="0"/>
              <a:t>Read bullet.</a:t>
            </a:r>
          </a:p>
          <a:p>
            <a:r>
              <a:rPr lang="en-US" dirty="0"/>
              <a:t>Talk about cartoon.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92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relying on the spectral representation of the SRG transformation, we can derive that these transformations factorize into a function of high and low momentum as such when k is low and q much higher than \lambda.</a:t>
            </a:r>
          </a:p>
          <a:p>
            <a:r>
              <a:rPr lang="en-US" dirty="0"/>
              <a:t>So we are left with the high-momentum dependence out in front here (point) and the rest is at low momentum (well reproduced by MF).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factorization implies scaling of high momentum tails.</a:t>
            </a:r>
          </a:p>
          <a:p>
            <a:r>
              <a:rPr lang="en-US" dirty="0"/>
              <a:t>Consider the ratio of an A-body nuclear momentum distribution over the deuteron momentum distribution for high-q.</a:t>
            </a:r>
          </a:p>
          <a:p>
            <a:r>
              <a:rPr lang="en-US" dirty="0"/>
              <a:t>In this ratio, the 2-body high-q pieces cancel leaving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93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 of how this works in other </a:t>
            </a:r>
            <a:r>
              <a:rPr lang="en-US" dirty="0" err="1"/>
              <a:t>phenomenologies</a:t>
            </a:r>
            <a:r>
              <a:rPr lang="en-US" dirty="0"/>
              <a:t>, the GCF assumes a factorized form of the momentum distribution which is seen in this plot on the left.</a:t>
            </a:r>
          </a:p>
          <a:p>
            <a:r>
              <a:rPr lang="en-US" dirty="0"/>
              <a:t>These are ratios of the pair momentum distribution over the universal two-body wave functions \phi.</a:t>
            </a:r>
          </a:p>
          <a:p>
            <a:r>
              <a:rPr lang="en-US" dirty="0"/>
              <a:t>We see the ratio is flat at higher momentum indicating the high momentum dependence is entirely from the 2-body 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73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Many-body methods that utilize soft interactions have seen much progress recently.</a:t>
            </a:r>
          </a:p>
          <a:p>
            <a:r>
              <a:rPr lang="en-US" dirty="0"/>
              <a:t>Describe nuclear hockey stick figure: This figure shows ab initio calculations that rely on soft interactions with respect to year on the x-axis.</a:t>
            </a:r>
          </a:p>
          <a:p>
            <a:r>
              <a:rPr lang="en-US" dirty="0"/>
              <a:t>Using just the phenomenological potentials, progress wasn’t too great but recently this has spiked up in the past decade.</a:t>
            </a:r>
          </a:p>
          <a:p>
            <a:r>
              <a:rPr lang="en-US" dirty="0"/>
              <a:t>This is due to the use of chiral EFTs and RG methods which are extremely useful for many-body methods that are reliant on basis truncations.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63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want to try describing SRC physics using very simple approximations to approximate the nuclear structure component of our calculations.</a:t>
            </a:r>
          </a:p>
          <a:p>
            <a:r>
              <a:rPr lang="en-US" dirty="0"/>
              <a:t>Start with HF with an LDA to evaluate nuclear matrix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095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few slides, I’ll outline how this calculation works.</a:t>
            </a:r>
          </a:p>
          <a:p>
            <a:r>
              <a:rPr lang="en-US" dirty="0"/>
              <a:t>We start with the following expression: the evolved operator sandwiched between the nuclear wave function at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512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convert the sums to integrals by taking the continuum limit.</a:t>
            </a:r>
          </a:p>
          <a:p>
            <a:r>
              <a:rPr lang="en-US" dirty="0"/>
              <a:t>Explain suppression of additional labels.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79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evaluate terms like this by assuming \</a:t>
            </a:r>
            <a:r>
              <a:rPr lang="en-US" dirty="0" err="1"/>
              <a:t>Psi_A</a:t>
            </a:r>
            <a:r>
              <a:rPr lang="en-US" dirty="0"/>
              <a:t> is occupied up to some Fermi momentum </a:t>
            </a:r>
            <a:r>
              <a:rPr lang="en-US" dirty="0" err="1"/>
              <a:t>kF</a:t>
            </a:r>
            <a:r>
              <a:rPr lang="en-US" dirty="0"/>
              <a:t> and average over a local Fermi momentum defined by the nucleonic densities \rho.</a:t>
            </a:r>
          </a:p>
          <a:p>
            <a:r>
              <a:rPr lang="en-US" dirty="0"/>
              <a:t>\tau labels the isospin projection so proton or neutron.</a:t>
            </a:r>
          </a:p>
          <a:p>
            <a:r>
              <a:rPr lang="en-US" dirty="0"/>
              <a:t>This gives an integration over R, a delta function, and two Heaviside step functions which restrict values of relative and total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45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can evaluate the angular dependence of the following quantities by angle-averaging.</a:t>
            </a:r>
          </a:p>
          <a:p>
            <a:r>
              <a:rPr lang="en-US" dirty="0"/>
              <a:t>This involves evaluating expressions like these, which give several cases based on the values of the Fermi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758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we transform the \delta U matrix elements to partial waves using the following relation, where we couple (list), and k is the relative momentum and K the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8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Talk about cartoon.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25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gives the final expression for the single-nucleon momentum distribution.</a:t>
            </a:r>
          </a:p>
          <a:p>
            <a:r>
              <a:rPr lang="en-US" dirty="0"/>
              <a:t>A few terms given here:</a:t>
            </a:r>
          </a:p>
          <a:p>
            <a:r>
              <a:rPr lang="en-US" dirty="0"/>
              <a:t>Point out the two at low-q and the high-q one, integral over R, \delta U’s in partial waves.</a:t>
            </a:r>
          </a:p>
          <a:p>
            <a:r>
              <a:rPr lang="en-US" dirty="0"/>
              <a:t>Why is the last one high-q?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61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VMC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large-s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only nucleonic densities and 2–body physics we get an excellent description of the high momentum tail, using only roughly 5 minutes on my laptop.</a:t>
            </a:r>
          </a:p>
          <a:p>
            <a:r>
              <a:rPr lang="en-US" dirty="0"/>
              <a:t>The major takeaway is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figure.</a:t>
            </a:r>
          </a:p>
          <a:p>
            <a:r>
              <a:rPr lang="en-US" dirty="0"/>
              <a:t>The 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Universality consistent with AV18 VMC calculations as well which is seen here by comparing the high momentum tails of the various momentum distributions.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442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Second bullet.</a:t>
            </a:r>
          </a:p>
          <a:p>
            <a:r>
              <a:rPr lang="en-US" dirty="0"/>
              <a:t>Probability distribution is proportional to the momentum distribution.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 first: experiment, two calculations for different EDFs for several nuclei.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Note, the error bars are determined from varying the high momentum interval for the integration limits.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Focus on the pair fraction on the right.</a:t>
            </a:r>
          </a:p>
          <a:p>
            <a:r>
              <a:rPr lang="en-US" dirty="0"/>
              <a:t>The pp verse </a:t>
            </a:r>
            <a:r>
              <a:rPr lang="en-US" dirty="0" err="1"/>
              <a:t>pn</a:t>
            </a:r>
            <a:r>
              <a:rPr lang="en-US" dirty="0"/>
              <a:t> pair fractions </a:t>
            </a:r>
            <a:r>
              <a:rPr lang="en-US" dirty="0" err="1"/>
              <a:t>w.r.t.</a:t>
            </a:r>
            <a:r>
              <a:rPr lang="en-US" dirty="0"/>
              <a:t> relative momentum.</a:t>
            </a:r>
          </a:p>
          <a:p>
            <a:r>
              <a:rPr lang="en-US" dirty="0"/>
              <a:t>The idea is that (read bullets pointing to the figure).</a:t>
            </a:r>
          </a:p>
          <a:p>
            <a:r>
              <a:rPr lang="en-US" dirty="0"/>
              <a:t>At higher momentum, the fraction approaches the scalar limit.</a:t>
            </a:r>
          </a:p>
          <a:p>
            <a:r>
              <a:rPr lang="en-US" dirty="0"/>
              <a:t>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 explaining equation.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Explain figure: y-axis, red/blue, x-axis.</a:t>
            </a:r>
          </a:p>
          <a:p>
            <a:r>
              <a:rPr lang="en-US" dirty="0"/>
              <a:t>Reproduces np dominance at 400 MeV and scalar limit.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do a similar analysis using ratios of the pair momentum distribution where we fix the CM momentum Q=0.</a:t>
            </a:r>
          </a:p>
          <a:p>
            <a:r>
              <a:rPr lang="en-US" dirty="0"/>
              <a:t>Here is a plot showing this ratio for several nuclei.</a:t>
            </a:r>
          </a:p>
          <a:p>
            <a:r>
              <a:rPr lang="en-US" dirty="0"/>
              <a:t>Point to np dominance and scalar limit.</a:t>
            </a:r>
          </a:p>
          <a:p>
            <a:r>
              <a:rPr lang="en-US" dirty="0"/>
              <a:t>Takeaway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we’ll compare operators at high and low RG resolution.</a:t>
            </a:r>
          </a:p>
          <a:p>
            <a:r>
              <a:rPr lang="en-US" dirty="0"/>
              <a:t>Explain figure: This diagram shows electron scattering in the high RG picture, where 2 high momentum nucleons are knocked out after a one-body current operator interacted with an SRC pair in the target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06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weak nucleus dependence.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512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of the PMD,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consider applying the same sort of analysis but for exclusive knockout reactions in (</a:t>
            </a:r>
            <a:r>
              <a:rPr lang="en-US" dirty="0" err="1"/>
              <a:t>e,e’p</a:t>
            </a:r>
            <a:r>
              <a:rPr lang="en-US" dirty="0"/>
              <a:t>) scattering.</a:t>
            </a:r>
          </a:p>
          <a:p>
            <a:r>
              <a:rPr lang="en-US" dirty="0"/>
              <a:t>In this reaction, a nucleon is knocked out from a specific state of the target nucleus.</a:t>
            </a:r>
          </a:p>
          <a:p>
            <a:r>
              <a:rPr lang="en-US" dirty="0"/>
              <a:t>Mention much lower momentum scale than what was considered prior.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644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figure showing the reduced cross section for several nuclei comparing to data from NIKHEF experiments.</a:t>
            </a:r>
          </a:p>
          <a:p>
            <a:r>
              <a:rPr lang="en-US" dirty="0"/>
              <a:t>The momentum dependence is well described by the </a:t>
            </a:r>
            <a:r>
              <a:rPr lang="en-US" dirty="0" err="1"/>
              <a:t>sp</a:t>
            </a:r>
            <a:r>
              <a:rPr lang="en-US" dirty="0"/>
              <a:t> momentum distribution but a spectroscopic factor is necessary to agree with experiment.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4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the factor difference between theory and experiment varies with \Delta S, the difference in nucleon separation energy, shown here in this plot.</a:t>
            </a:r>
          </a:p>
          <a:p>
            <a:r>
              <a:rPr lang="en-US" dirty="0"/>
              <a:t>Explain picture: This plot shows the ratio of experimental over theory cross sections as a function of \Delta S for various knock-out reactions: black, red, blue.</a:t>
            </a:r>
          </a:p>
          <a:p>
            <a:r>
              <a:rPr lang="en-US" dirty="0"/>
              <a:t>We see the ratio decreases as \Delta S increases.</a:t>
            </a:r>
          </a:p>
          <a:p>
            <a:r>
              <a:rPr lang="en-US" dirty="0"/>
              <a:t>The origin of this is not understood but could be stemming from the (third bullet) in which case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better understand this, we are 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spectroscopic factor for a particular </a:t>
            </a:r>
            <a:r>
              <a:rPr lang="en-US" dirty="0" err="1"/>
              <a:t>sp</a:t>
            </a:r>
            <a:r>
              <a:rPr lang="en-US" dirty="0"/>
              <a:t> state \alpha is defined in terms of the removal amplitude where this annihilation operator is sandwiched between the A-body nuclear ground state and an A-1 residue in the state \alpha.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13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Explain cartoon schematic.</a:t>
            </a:r>
          </a:p>
          <a:p>
            <a:r>
              <a:rPr lang="en-US" dirty="0"/>
              <a:t>Explain figure on the right: Spectroscopic factors for several nuclei relative to the IPM: all about 65% of the IPM.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848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last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845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we still detect two high momentum nucleons knocked out, but here the operator has an induced two-body current and interacts with low momentum nucleons in the nucleus.</a:t>
            </a:r>
          </a:p>
          <a:p>
            <a:r>
              <a:rPr lang="en-US" dirty="0"/>
              <a:t>The induced 2-body current does not make the operator hard, and with uncorrelated wave functions, this greatly simplifies calculations.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182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Short-distance details decouple from long-distance dynamics.</a:t>
            </a:r>
          </a:p>
          <a:p>
            <a:r>
              <a:rPr lang="en-US" dirty="0"/>
              <a:t>Initial operator is dominated by high momenta.</a:t>
            </a:r>
          </a:p>
          <a:p>
            <a:r>
              <a:rPr lang="en-US" dirty="0"/>
              <a:t>Focus on k&lt;\lambda and q&gt;&gt;\lambda.</a:t>
            </a:r>
          </a:p>
          <a:p>
            <a:r>
              <a:rPr lang="en-US" dirty="0"/>
              <a:t>\psi_\alpha^\infinity(q) \</a:t>
            </a:r>
            <a:r>
              <a:rPr lang="en-US" dirty="0" err="1"/>
              <a:t>approx</a:t>
            </a:r>
            <a:r>
              <a:rPr lang="en-US" dirty="0"/>
              <a:t> \gamma^\lambda(q) \int_0^\lambda </a:t>
            </a:r>
            <a:r>
              <a:rPr lang="en-US" dirty="0" err="1"/>
              <a:t>dp</a:t>
            </a:r>
            <a:r>
              <a:rPr lang="en-US" dirty="0"/>
              <a:t>^\tilde Z(\lambda) \psi_\alpha^\lambda(p) + … (analog of Lepage’s operator product expansion)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1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1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talk, I’ll explain how (step through each).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transform to low RG resolution, we use the Similarity Renormalization Group (or SRG), which involves applying unitary transformations to operators.</a:t>
            </a:r>
          </a:p>
          <a:p>
            <a:r>
              <a:rPr lang="en-US" dirty="0"/>
              <a:t>The way this works is the SRG transformations decouple the high and low momentum scales of the Hamiltonian where s=0 corresponds to the initial Hamiltonian…</a:t>
            </a:r>
          </a:p>
          <a:p>
            <a:r>
              <a:rPr lang="en-US" dirty="0"/>
              <a:t>Explain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8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745E-D36A-EA4B-963F-A787CDBD1D9E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B0DE-0A26-9A41-B8B6-BD333DD669BE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7984-E5B4-2942-B1F0-1872CA001507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96CD-D2E6-FA4D-BFC5-B0EC390BE304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BB5CA-5979-3640-B0B7-BFC6511D503D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BBE86-ED53-A94F-9D58-B426F76A05E1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A13EB-AC70-BC47-9A43-41FCC8BDE8E0}" type="datetime1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F8AB-CD47-954F-9569-9CEADFBBA3C9}" type="datetime1">
              <a:rPr lang="en-US" smtClean="0"/>
              <a:t>12/16/21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6AA3-F873-DD45-827A-68735791988B}" type="datetime1">
              <a:rPr lang="en-US" smtClean="0"/>
              <a:t>12/16/21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04FC-C37C-2F41-BFFF-D514128CFF38}" type="datetime1">
              <a:rPr lang="en-US" smtClean="0"/>
              <a:t>12/16/21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56BD-2611-0B46-A274-BA4C8532BBB9}" type="datetime1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78144-079A-364C-B407-D73BA35593F1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262F8-B4EF-344D-AC7F-8843A2649ED6}" type="datetime1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F8D2-8928-A74A-BE21-939D4EAC1269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1DAC-50E6-B54C-ADC6-215E320AB0F8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3B18A-A510-4E4F-93C7-5CBB23399F56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110F-6012-8148-9FDD-A30EF7EA6404}" type="datetime1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19563-AD30-0D4C-86A4-9BA977B60D27}" type="datetime1">
              <a:rPr lang="en-US" smtClean="0"/>
              <a:t>12/16/21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AECE-3849-B54F-A252-44611F94EDBD}" type="datetime1">
              <a:rPr lang="en-US" smtClean="0"/>
              <a:t>12/16/21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47D7-C4C6-B44E-92E1-804234710A0D}" type="datetime1">
              <a:rPr lang="en-US" smtClean="0"/>
              <a:t>12/16/21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85A7-12AD-5B4B-97D4-1654E1A2BB78}" type="datetime1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83519-A5DE-E545-848F-22B970DC7608}" type="datetime1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51E3809-F564-6C44-A3BA-66E691E65BC8}" type="datetime1">
              <a:rPr lang="en-US" smtClean="0"/>
              <a:t>12/16/21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LLNL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B8216A7-CA2B-174B-9E8F-6BF2E01ECE3C}" type="datetime1">
              <a:rPr lang="en-US" smtClean="0"/>
              <a:t>12/16/21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LLNL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0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4.png"/><Relationship Id="rId4" Type="http://schemas.openxmlformats.org/officeDocument/2006/relationships/customXml" Target="../ink/ink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6.png"/><Relationship Id="rId4" Type="http://schemas.openxmlformats.org/officeDocument/2006/relationships/customXml" Target="../ink/ink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2.emf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LLNL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December 20,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75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475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6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sz="2600" dirty="0">
                    <a:solidFill>
                      <a:schemeClr val="tx1"/>
                    </a:solidFill>
                  </a:rPr>
                  <a:t>Calculate deuteron momentum distribution by evolving momentum projection operator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75" t="-1120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4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29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4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46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953F19-28F9-43C3-B435-49B571646ADE}"/>
              </a:ext>
            </a:extLst>
          </p:cNvPr>
          <p:cNvSpPr txBox="1"/>
          <p:nvPr/>
        </p:nvSpPr>
        <p:spPr>
          <a:xfrm>
            <a:off x="2940424" y="2344169"/>
            <a:ext cx="47692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evolution of hard potential does NOT make the reaction operator hard!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7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57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71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blipFill>
                <a:blip r:embed="rId8"/>
                <a:stretch>
                  <a:fillRect l="-482" t="-15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2707341" y="4446495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 flipH="1">
            <a:off x="3801035" y="2788762"/>
            <a:ext cx="1066800" cy="16260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56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LLNL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~95%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of the expectation value </a:t>
                </a: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blipFill>
                <a:blip r:embed="rId7"/>
                <a:stretch>
                  <a:fillRect l="-482" t="-1329" b="-39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8386482" y="4448591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>
            <a:off x="4876800" y="3146829"/>
            <a:ext cx="3343553" cy="1388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8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5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</p:spTree>
    <p:extLst>
      <p:ext uri="{BB962C8B-B14F-4D97-AF65-F5344CB8AC3E}">
        <p14:creationId xmlns:p14="http://schemas.microsoft.com/office/powerpoint/2010/main" val="144395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</p:spTree>
    <p:extLst>
      <p:ext uri="{BB962C8B-B14F-4D97-AF65-F5344CB8AC3E}">
        <p14:creationId xmlns:p14="http://schemas.microsoft.com/office/powerpoint/2010/main" val="2060440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b="1" dirty="0"/>
                  <a:t>Strategy</a:t>
                </a:r>
                <a:r>
                  <a:rPr lang="en-US" sz="2400" dirty="0"/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truncating 3-body and higher terms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</p:spTree>
    <p:extLst>
      <p:ext uri="{BB962C8B-B14F-4D97-AF65-F5344CB8AC3E}">
        <p14:creationId xmlns:p14="http://schemas.microsoft.com/office/powerpoint/2010/main" val="95172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and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momentum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4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/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9AB853-0030-45B5-9E0D-70C2BC0C2973}"/>
              </a:ext>
            </a:extLst>
          </p:cNvPr>
          <p:cNvSpPr txBox="1"/>
          <p:nvPr/>
        </p:nvSpPr>
        <p:spPr>
          <a:xfrm>
            <a:off x="56052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E1A1E7-C42F-4432-84C3-79A8D9270C30}"/>
              </a:ext>
            </a:extLst>
          </p:cNvPr>
          <p:cNvCxnSpPr>
            <a:cxnSpLocks/>
          </p:cNvCxnSpPr>
          <p:nvPr/>
        </p:nvCxnSpPr>
        <p:spPr>
          <a:xfrm>
            <a:off x="5355099" y="4341070"/>
            <a:ext cx="500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/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Factorization built into GCF model seen by flat ratio of pair momentum distributions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over universal two-body wave functions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at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blipFill>
                <a:blip r:embed="rId4"/>
                <a:stretch>
                  <a:fillRect l="-1499" t="-2344" r="-2141" b="-54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ACFA53D-0DB1-7348-98F9-F82DB305A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84" y="381297"/>
            <a:ext cx="5372100" cy="420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DFC64E-9C82-E349-8BA3-A86D97520445}"/>
              </a:ext>
            </a:extLst>
          </p:cNvPr>
          <p:cNvSpPr txBox="1"/>
          <p:nvPr/>
        </p:nvSpPr>
        <p:spPr>
          <a:xfrm>
            <a:off x="6534284" y="119687"/>
            <a:ext cx="5586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from R. Cruz-Torres et al., Nat. Phys.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306 (2021)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27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(HF) with a local density approximation (LDA)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A73CA1F-A026-4F9A-A9EB-A6755DA3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4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6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Evaluate matrix elements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is occupied up to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/>
                  <a:t> averaging over local Fermi momentum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94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491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600" dirty="0"/>
                  <a:t>Finally write in terms of partial waves using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brk m:alnAt="9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(−1)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) and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9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prstClr val="black"/>
                    </a:solidFill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and CM momentum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400" dirty="0"/>
                  <a:t>SRC physics 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The SRC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physics</a:t>
                </a:r>
                <a:r>
                  <a:rPr lang="en-US" sz="2000" dirty="0">
                    <a:solidFill>
                      <a:srgbClr val="C00000"/>
                    </a:solidFill>
                  </a:rPr>
                  <a:t> is shifted into the reaction operators from the</a:t>
                </a:r>
              </a:p>
              <a:p>
                <a:pPr marL="457200" lvl="1" indent="0">
                  <a:lnSpc>
                    <a:spcPct val="100000"/>
                  </a:lnSpc>
                  <a:buNone/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   nuclear wave function (which becomes soft)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 marL="468630" indent="-285750">
                  <a:lnSpc>
                    <a:spcPct val="110000"/>
                  </a:lnSpc>
                </a:pPr>
                <a:r>
                  <a:rPr lang="en-US" sz="1800" dirty="0"/>
                  <a:t>Final formula for single-nucleon momentum distribution (where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specifies proton or neutron) given by: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F3F632-C8D6-1042-B4B5-67D28B79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79" y="2583974"/>
            <a:ext cx="9287173" cy="28346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A20090-E82D-B74F-AFB4-0FB98BCCDADF}"/>
              </a:ext>
            </a:extLst>
          </p:cNvPr>
          <p:cNvSpPr/>
          <p:nvPr/>
        </p:nvSpPr>
        <p:spPr>
          <a:xfrm>
            <a:off x="10189029" y="4849337"/>
            <a:ext cx="510639" cy="3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3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VMC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VMC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694" t="-2206" r="-18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4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062D8CF-250F-C841-863E-C5B793F20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1353165"/>
            <a:ext cx="4973864" cy="4466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/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Consistent with universal high-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tails from VMC calculations of R. B.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Wiringa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al., Phys. Rev. C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89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024305 (2014)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blipFill>
                <a:blip r:embed="rId6"/>
                <a:stretch>
                  <a:fillRect l="-59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261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467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3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5"/>
                <a:stretch>
                  <a:fillRect l="-633" t="-2830" r="-126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Ratio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blipFill>
                <a:blip r:embed="rId5"/>
                <a:stretch>
                  <a:fillRect l="-739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547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7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cs typeface="Arial" panose="020B0604020202020204" pitchFamily="34" charset="0"/>
                  </a:rPr>
                  <a:t>Momentum dependence of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exclusive cross section is dominated by the single-particle (</a:t>
                </a:r>
                <a:r>
                  <a:rPr lang="en-US" sz="2200" dirty="0" err="1">
                    <a:cs typeface="Arial" panose="020B0604020202020204" pitchFamily="34" charset="0"/>
                  </a:rPr>
                  <a:t>sp</a:t>
                </a:r>
                <a:r>
                  <a:rPr lang="en-US" sz="2200" dirty="0">
                    <a:cs typeface="Arial" panose="020B0604020202020204" pitchFamily="34" charset="0"/>
                  </a:rPr>
                  <a:t>) wave function</a:t>
                </a:r>
              </a:p>
              <a:p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Spectroscopic factor needed to reduce the theoretical cross section to match experiment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46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4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 b="-13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shell model (IPSM)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shell model (IPSM)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1227" y="4790208"/>
            <a:ext cx="9593267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IPSM)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Outlook: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 (e.g., 3-body terms)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complicated knockout 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53" t="-1163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16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21CAB7-B1B9-DD43-ADD2-B645F94F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3891" y="1825625"/>
            <a:ext cx="6199909" cy="4351338"/>
          </a:xfrm>
        </p:spPr>
        <p:txBody>
          <a:bodyPr/>
          <a:lstStyle/>
          <a:p>
            <a:r>
              <a:rPr lang="en-US" dirty="0"/>
              <a:t>Kinematics chosen such that two-nucleon knock-out dominates</a:t>
            </a:r>
          </a:p>
          <a:p>
            <a:r>
              <a:rPr lang="en-US" dirty="0"/>
              <a:t>Break up the pair, detect both nucleons, and reconstruct initial state</a:t>
            </a:r>
          </a:p>
          <a:p>
            <a:r>
              <a:rPr lang="en-US" dirty="0"/>
              <a:t>Kinematics minimize final state interactions and meson exchange currents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11869-C9F8-334D-B7B7-384D550F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" y="1726661"/>
            <a:ext cx="4431725" cy="277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E76C9C-E428-1748-9F6A-5F07A60E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6" y="4671015"/>
            <a:ext cx="3869814" cy="18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4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0" y="5467671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17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Initial and SRG-evolved deuteron wave functions in coordinate space for several chiral interactions.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25ED6-DFEB-E44E-AAA9-0C9C64B6A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2564"/>
            <a:ext cx="5250427" cy="27432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F96E98-7D58-3241-9F9D-1F5CB6C9C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51" y="1040699"/>
            <a:ext cx="6761149" cy="4297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348ED-80A4-444B-9778-E18C395AD5C7}"/>
              </a:ext>
            </a:extLst>
          </p:cNvPr>
          <p:cNvSpPr txBox="1"/>
          <p:nvPr/>
        </p:nvSpPr>
        <p:spPr>
          <a:xfrm>
            <a:off x="5642312" y="5435764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18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SRG evolution for several chiral interactions in the 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3C95E-E1EA-6E42-8AFE-8E481508DE61}"/>
              </a:ext>
            </a:extLst>
          </p:cNvPr>
          <p:cNvSpPr txBox="1"/>
          <p:nvPr/>
        </p:nvSpPr>
        <p:spPr>
          <a:xfrm>
            <a:off x="721137" y="1675747"/>
            <a:ext cx="4242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Universality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Low-energy physics of different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interactions becomes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same at low RG resolution</a:t>
            </a:r>
          </a:p>
        </p:txBody>
      </p:sp>
    </p:spTree>
    <p:extLst>
      <p:ext uri="{BB962C8B-B14F-4D97-AF65-F5344CB8AC3E}">
        <p14:creationId xmlns:p14="http://schemas.microsoft.com/office/powerpoint/2010/main" val="2718138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/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Ratio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fixed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blipFill>
                <a:blip r:embed="rId3"/>
                <a:stretch>
                  <a:fillRect l="-565" t="-3448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93245481-4D82-C046-8B02-EC65E54D4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2" y="1417556"/>
            <a:ext cx="4819586" cy="4572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/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an operator dominated by high momentum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the eigenstates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initial NN Hamiltonian in terms of the SRG-evolved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p>
                    </m:sSub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</m:d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+⋯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Substitute leading-order term of operator product expansion (OPE) in spectral representation of SRG transformation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≪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𝑄𝐻𝑄</m:t>
                                  </m:r>
                                </m:sub>
                              </m:sSub>
                            </m:e>
                          </m:d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blipFill>
                <a:blip r:embed="rId5"/>
                <a:stretch>
                  <a:fillRect l="-570" t="-495" r="-1141" b="-2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87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4412</TotalTime>
  <Words>6640</Words>
  <Application>Microsoft Macintosh PowerPoint</Application>
  <PresentationFormat>Widescreen</PresentationFormat>
  <Paragraphs>755</Paragraphs>
  <Slides>64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Factorization</vt:lpstr>
      <vt:lpstr>Why low RG resolution?</vt:lpstr>
      <vt:lpstr>Why low RG resolution?</vt:lpstr>
      <vt:lpstr>HF and LDA calculation</vt:lpstr>
      <vt:lpstr>HF and LDA calculation</vt:lpstr>
      <vt:lpstr>HF and LDA calculation</vt:lpstr>
      <vt:lpstr>HF and LDA calculation</vt:lpstr>
      <vt:lpstr>HF and LDA calculation</vt:lpstr>
      <vt:lpstr>HF and LDA calculation</vt:lpstr>
      <vt:lpstr>Proton momentum distributions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Other exclusive knockout reactions</vt:lpstr>
      <vt:lpstr>Other exclusive knockout reactions</vt:lpstr>
      <vt:lpstr>Other exclusive knockout reactions</vt:lpstr>
      <vt:lpstr>Other exclusive knockout reactions</vt:lpstr>
      <vt:lpstr>Spectroscopic factors</vt:lpstr>
      <vt:lpstr>Spectroscopic factors</vt:lpstr>
      <vt:lpstr>Spectroscopic factors</vt:lpstr>
      <vt:lpstr>Summary</vt:lpstr>
      <vt:lpstr>Summary</vt:lpstr>
      <vt:lpstr>Extras</vt:lpstr>
      <vt:lpstr>Extras</vt:lpstr>
      <vt:lpstr>Extras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180</cp:revision>
  <dcterms:created xsi:type="dcterms:W3CDTF">2021-04-13T22:10:52Z</dcterms:created>
  <dcterms:modified xsi:type="dcterms:W3CDTF">2021-12-16T18:59:05Z</dcterms:modified>
</cp:coreProperties>
</file>